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56" r:id="rId2"/>
    <p:sldId id="257" r:id="rId3"/>
    <p:sldId id="258" r:id="rId4"/>
    <p:sldId id="259" r:id="rId5"/>
    <p:sldId id="260" r:id="rId6"/>
    <p:sldId id="262" r:id="rId7"/>
    <p:sldId id="263"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5" d="100"/>
          <a:sy n="75" d="100"/>
        </p:scale>
        <p:origin x="54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37476-0F6A-4ACE-894C-3D1572910DCB}" type="datetimeFigureOut">
              <a:rPr lang="en-US" smtClean="0"/>
              <a:t>06/04/2020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BCABE1-F660-4BC0-88E1-CF47B7F17EF7}" type="slidenum">
              <a:rPr lang="en-US" smtClean="0"/>
              <a:t>‹#›</a:t>
            </a:fld>
            <a:endParaRPr lang="en-US"/>
          </a:p>
        </p:txBody>
      </p:sp>
    </p:spTree>
    <p:extLst>
      <p:ext uri="{BB962C8B-B14F-4D97-AF65-F5344CB8AC3E}">
        <p14:creationId xmlns:p14="http://schemas.microsoft.com/office/powerpoint/2010/main" val="2409366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56519B-7CD5-442A-B5CD-B43B6A178D49}" type="datetime1">
              <a:rPr lang="en-US" smtClean="0"/>
              <a:t>06/04/2020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7EB18E63-3E77-49A9-A0F3-13766D8477D3}" type="slidenum">
              <a:rPr lang="en-US" smtClean="0"/>
              <a:t>‹#›</a:t>
            </a:fld>
            <a:endParaRPr lang="en-US"/>
          </a:p>
        </p:txBody>
      </p:sp>
    </p:spTree>
    <p:extLst>
      <p:ext uri="{BB962C8B-B14F-4D97-AF65-F5344CB8AC3E}">
        <p14:creationId xmlns:p14="http://schemas.microsoft.com/office/powerpoint/2010/main" val="75732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3C0FBA-954D-4381-A9E9-51A749EF7F20}" type="datetime1">
              <a:rPr lang="en-US" smtClean="0"/>
              <a:t>06/04/2020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B18E63-3E77-49A9-A0F3-13766D8477D3}" type="slidenum">
              <a:rPr lang="en-US" smtClean="0"/>
              <a:t>‹#›</a:t>
            </a:fld>
            <a:endParaRPr lang="en-US"/>
          </a:p>
        </p:txBody>
      </p:sp>
    </p:spTree>
    <p:extLst>
      <p:ext uri="{BB962C8B-B14F-4D97-AF65-F5344CB8AC3E}">
        <p14:creationId xmlns:p14="http://schemas.microsoft.com/office/powerpoint/2010/main" val="2408654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8BBA9E-F426-4956-9140-A0085C063874}" type="datetime1">
              <a:rPr lang="en-US" smtClean="0"/>
              <a:t>06/04/2020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B18E63-3E77-49A9-A0F3-13766D8477D3}" type="slidenum">
              <a:rPr lang="en-US" smtClean="0"/>
              <a:t>‹#›</a:t>
            </a:fld>
            <a:endParaRPr lang="en-US"/>
          </a:p>
        </p:txBody>
      </p:sp>
    </p:spTree>
    <p:extLst>
      <p:ext uri="{BB962C8B-B14F-4D97-AF65-F5344CB8AC3E}">
        <p14:creationId xmlns:p14="http://schemas.microsoft.com/office/powerpoint/2010/main" val="389563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C4D029-955B-4016-9F52-724C2BDFD8AA}" type="datetime1">
              <a:rPr lang="en-US" smtClean="0"/>
              <a:t>06/04/2020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B18E63-3E77-49A9-A0F3-13766D8477D3}" type="slidenum">
              <a:rPr lang="en-US" smtClean="0"/>
              <a:t>‹#›</a:t>
            </a:fld>
            <a:endParaRPr lang="en-US"/>
          </a:p>
        </p:txBody>
      </p:sp>
    </p:spTree>
    <p:extLst>
      <p:ext uri="{BB962C8B-B14F-4D97-AF65-F5344CB8AC3E}">
        <p14:creationId xmlns:p14="http://schemas.microsoft.com/office/powerpoint/2010/main" val="3078749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E93D158E-04F6-4C60-A5D3-58EC2B5D46A3}" type="datetime1">
              <a:rPr lang="en-US" smtClean="0"/>
              <a:t>06/04/2020</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7EB18E63-3E77-49A9-A0F3-13766D8477D3}" type="slidenum">
              <a:rPr lang="en-US" smtClean="0"/>
              <a:t>‹#›</a:t>
            </a:fld>
            <a:endParaRPr lang="en-US"/>
          </a:p>
        </p:txBody>
      </p:sp>
    </p:spTree>
    <p:extLst>
      <p:ext uri="{BB962C8B-B14F-4D97-AF65-F5344CB8AC3E}">
        <p14:creationId xmlns:p14="http://schemas.microsoft.com/office/powerpoint/2010/main" val="1664831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4B3E31-57B4-4D8E-BC78-93651640866D}" type="datetime1">
              <a:rPr lang="en-US" smtClean="0"/>
              <a:t>06/04/2020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B18E63-3E77-49A9-A0F3-13766D8477D3}" type="slidenum">
              <a:rPr lang="en-US" smtClean="0"/>
              <a:t>‹#›</a:t>
            </a:fld>
            <a:endParaRPr lang="en-US"/>
          </a:p>
        </p:txBody>
      </p:sp>
    </p:spTree>
    <p:extLst>
      <p:ext uri="{BB962C8B-B14F-4D97-AF65-F5344CB8AC3E}">
        <p14:creationId xmlns:p14="http://schemas.microsoft.com/office/powerpoint/2010/main" val="893424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648B3E7-4428-4862-8957-1C30A07A4BD4}" type="datetime1">
              <a:rPr lang="en-US" smtClean="0"/>
              <a:t>06/04/2020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B18E63-3E77-49A9-A0F3-13766D8477D3}" type="slidenum">
              <a:rPr lang="en-US" smtClean="0"/>
              <a:t>‹#›</a:t>
            </a:fld>
            <a:endParaRPr lang="en-US"/>
          </a:p>
        </p:txBody>
      </p:sp>
    </p:spTree>
    <p:extLst>
      <p:ext uri="{BB962C8B-B14F-4D97-AF65-F5344CB8AC3E}">
        <p14:creationId xmlns:p14="http://schemas.microsoft.com/office/powerpoint/2010/main" val="464086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07B9A72-3DD6-49B3-9403-3816645CF175}" type="datetime1">
              <a:rPr lang="en-US" smtClean="0"/>
              <a:t>06/04/2020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B18E63-3E77-49A9-A0F3-13766D8477D3}" type="slidenum">
              <a:rPr lang="en-US" smtClean="0"/>
              <a:t>‹#›</a:t>
            </a:fld>
            <a:endParaRPr lang="en-US"/>
          </a:p>
        </p:txBody>
      </p:sp>
    </p:spTree>
    <p:extLst>
      <p:ext uri="{BB962C8B-B14F-4D97-AF65-F5344CB8AC3E}">
        <p14:creationId xmlns:p14="http://schemas.microsoft.com/office/powerpoint/2010/main" val="336595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7B9A70-FC5F-4C70-A393-759A75123F4E}" type="datetime1">
              <a:rPr lang="en-US" smtClean="0"/>
              <a:t>06/04/2020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B18E63-3E77-49A9-A0F3-13766D8477D3}" type="slidenum">
              <a:rPr lang="en-US" smtClean="0"/>
              <a:t>‹#›</a:t>
            </a:fld>
            <a:endParaRPr lang="en-US"/>
          </a:p>
        </p:txBody>
      </p:sp>
    </p:spTree>
    <p:extLst>
      <p:ext uri="{BB962C8B-B14F-4D97-AF65-F5344CB8AC3E}">
        <p14:creationId xmlns:p14="http://schemas.microsoft.com/office/powerpoint/2010/main" val="2827489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0C2CFE-844F-4D99-B48E-07A11519D141}" type="datetime1">
              <a:rPr lang="en-US" smtClean="0"/>
              <a:t>06/04/2020</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EB18E63-3E77-49A9-A0F3-13766D8477D3}" type="slidenum">
              <a:rPr lang="en-US" smtClean="0"/>
              <a:t>‹#›</a:t>
            </a:fld>
            <a:endParaRPr lang="en-US"/>
          </a:p>
        </p:txBody>
      </p:sp>
    </p:spTree>
    <p:extLst>
      <p:ext uri="{BB962C8B-B14F-4D97-AF65-F5344CB8AC3E}">
        <p14:creationId xmlns:p14="http://schemas.microsoft.com/office/powerpoint/2010/main" val="1915413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998063-2A58-463C-BA8A-62543A9DE49E}" type="datetime1">
              <a:rPr lang="en-US" smtClean="0"/>
              <a:t>06/04/2020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7EB18E63-3E77-49A9-A0F3-13766D8477D3}" type="slidenum">
              <a:rPr lang="en-US" smtClean="0"/>
              <a:t>‹#›</a:t>
            </a:fld>
            <a:endParaRPr lang="en-US"/>
          </a:p>
        </p:txBody>
      </p:sp>
    </p:spTree>
    <p:extLst>
      <p:ext uri="{BB962C8B-B14F-4D97-AF65-F5344CB8AC3E}">
        <p14:creationId xmlns:p14="http://schemas.microsoft.com/office/powerpoint/2010/main" val="1195464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D21744ED-5491-42A0-BD89-19A937EF6251}" type="datetime1">
              <a:rPr lang="en-US" smtClean="0"/>
              <a:t>06/04/2020</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7EB18E63-3E77-49A9-A0F3-13766D8477D3}" type="slidenum">
              <a:rPr lang="en-US" smtClean="0"/>
              <a:t>‹#›</a:t>
            </a:fld>
            <a:endParaRPr lang="en-US"/>
          </a:p>
        </p:txBody>
      </p:sp>
    </p:spTree>
    <p:extLst>
      <p:ext uri="{BB962C8B-B14F-4D97-AF65-F5344CB8AC3E}">
        <p14:creationId xmlns:p14="http://schemas.microsoft.com/office/powerpoint/2010/main" val="36030312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microsoft.com/office/2007/relationships/hdphoto" Target="../media/hdphoto2.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4.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3.wdp"/><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hyperlink" Target="https://www.vietsunshine.com.vn/2019/07/09/lo-hong-trong-zoom-cho-phep-hacker-chiem-quyen-mac-webcams/" TargetMode="External"/><Relationship Id="rId13" Type="http://schemas.openxmlformats.org/officeDocument/2006/relationships/image" Target="../media/image12.png"/><Relationship Id="rId3" Type="http://schemas.microsoft.com/office/2007/relationships/hdphoto" Target="../media/hdphoto2.wdp"/><Relationship Id="rId7" Type="http://schemas.openxmlformats.org/officeDocument/2006/relationships/hyperlink" Target="https://www.vietsunshine.com.vn/2020/04/03/hacker-co-the-khai-thac-lo-hong-cua-zoom-de-danh-cap-mat-khau-windows/" TargetMode="External"/><Relationship Id="rId12" Type="http://schemas.openxmlformats.org/officeDocument/2006/relationships/hyperlink" Target="https://vnexpress.net/so-hoa/ceo-zoom-xin-loi-vi-su-co-bao-mat-4078936.html" TargetMode="External"/><Relationship Id="rId2" Type="http://schemas.openxmlformats.org/officeDocument/2006/relationships/image" Target="../media/image4.png"/><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hyperlink" Target="https://securitydaily.net/lo-hong-tren-ung-dung-zoom-cho-phep-tin-tac-danh-cap-mat-khau-windows/?fbclid=IwAR1IfkEOxTpHwDbe-mDs0Q1LIuIQC8R-ninLBD4fqGSMGAmo49NwDRwSuS4" TargetMode="External"/><Relationship Id="rId11" Type="http://schemas.openxmlformats.org/officeDocument/2006/relationships/hyperlink" Target="https://thanhnien.vn/cong-nghe/zoom-ngung-cap-nhat-tinh-nang-moi-de-khac-phuc-bao-mat-1205393.html" TargetMode="External"/><Relationship Id="rId5" Type="http://schemas.openxmlformats.org/officeDocument/2006/relationships/hyperlink" Target="https://vtv.vn/chuyen-dong-24h/nguy-co-tan-cong-mang-trong-ung-dung-zoom-20200405191813531.htm" TargetMode="External"/><Relationship Id="rId15" Type="http://schemas.openxmlformats.org/officeDocument/2006/relationships/image" Target="../media/image2.png"/><Relationship Id="rId10" Type="http://schemas.openxmlformats.org/officeDocument/2006/relationships/hyperlink" Target="https://www.techsignin.com/tintuc/ung-dung-zoom-tren-windows-dinh-loi-bao-mat/" TargetMode="External"/><Relationship Id="rId4" Type="http://schemas.openxmlformats.org/officeDocument/2006/relationships/hyperlink" Target="https://thehackernews.com/2020/04/zoom-windows-password.html?fbclid=IwAR08z_ROxnhQQ8QWs6X6vJGkIr7dIbIkhr2Q01lXaO_jHVSkI5asIw17x8E" TargetMode="External"/><Relationship Id="rId9" Type="http://schemas.openxmlformats.org/officeDocument/2006/relationships/hyperlink" Target="https://baomoi.com/ung-dung-cuoc-goi-truc-tuyen-zoom-dinh-lo-hong-bao-mat-nghiem-trong/c/34546141.epi" TargetMode="External"/><Relationship Id="rId1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11">
            <a:extLst>
              <a:ext uri="{FF2B5EF4-FFF2-40B4-BE49-F238E27FC236}">
                <a16:creationId xmlns:a16="http://schemas.microsoft.com/office/drawing/2014/main" id="{8363C3DA-5063-4048-965B-F5FDB35CCC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2" name="Rectangle 13">
            <a:extLst>
              <a:ext uri="{FF2B5EF4-FFF2-40B4-BE49-F238E27FC236}">
                <a16:creationId xmlns:a16="http://schemas.microsoft.com/office/drawing/2014/main" id="{4BE79ECB-20D1-486E-B39D-0F98D69BEB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5">
            <a:extLst>
              <a:ext uri="{FF2B5EF4-FFF2-40B4-BE49-F238E27FC236}">
                <a16:creationId xmlns:a16="http://schemas.microsoft.com/office/drawing/2014/main" id="{E2F1DBD8-7930-4EF6-AF8F-F6A6743036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B84A29-FF98-4C98-8200-F996B92D0AAB}"/>
              </a:ext>
            </a:extLst>
          </p:cNvPr>
          <p:cNvSpPr>
            <a:spLocks noGrp="1"/>
          </p:cNvSpPr>
          <p:nvPr>
            <p:ph type="ctrTitle"/>
          </p:nvPr>
        </p:nvSpPr>
        <p:spPr>
          <a:xfrm>
            <a:off x="8200102" y="1432222"/>
            <a:ext cx="2825707" cy="3456213"/>
          </a:xfrm>
        </p:spPr>
        <p:txBody>
          <a:bodyPr>
            <a:normAutofit/>
          </a:bodyPr>
          <a:lstStyle/>
          <a:p>
            <a:pPr algn="ctr"/>
            <a:r>
              <a:rPr lang="en-US" sz="4800" b="1">
                <a:latin typeface="Cambria" panose="02040503050406030204" pitchFamily="18" charset="0"/>
                <a:ea typeface="Cambria" panose="02040503050406030204" pitchFamily="18" charset="0"/>
                <a:cs typeface="Calibri" panose="020F0502020204030204" pitchFamily="34" charset="0"/>
              </a:rPr>
              <a:t>Lỗ hổng bảo mật của zoom</a:t>
            </a:r>
          </a:p>
        </p:txBody>
      </p:sp>
      <p:sp>
        <p:nvSpPr>
          <p:cNvPr id="34" name="Rectangle 17">
            <a:extLst>
              <a:ext uri="{FF2B5EF4-FFF2-40B4-BE49-F238E27FC236}">
                <a16:creationId xmlns:a16="http://schemas.microsoft.com/office/drawing/2014/main" id="{F39044D3-8725-4D57-BD64-A96E7C271A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8DCC089B-F750-4C12-822F-DF53F4DD36B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21" name="Oval 20">
              <a:extLst>
                <a:ext uri="{FF2B5EF4-FFF2-40B4-BE49-F238E27FC236}">
                  <a16:creationId xmlns:a16="http://schemas.microsoft.com/office/drawing/2014/main" id="{3CDC7132-9021-4F21-AE5A-9B9B90C9827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3">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00D011B8-BF69-4B6B-B3D2-F1BA7710863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7" name="Picture 6" descr="A close up of a logo&#10;&#10;Description automatically generated">
            <a:extLst>
              <a:ext uri="{FF2B5EF4-FFF2-40B4-BE49-F238E27FC236}">
                <a16:creationId xmlns:a16="http://schemas.microsoft.com/office/drawing/2014/main" id="{4A474713-6135-4A0D-A46F-2CC5B2A1F319}"/>
              </a:ext>
            </a:extLst>
          </p:cNvPr>
          <p:cNvPicPr>
            <a:picLocks noChangeAspect="1"/>
          </p:cNvPicPr>
          <p:nvPr/>
        </p:nvPicPr>
        <p:blipFill rotWithShape="1">
          <a:blip r:embed="rId4">
            <a:extLst>
              <a:ext uri="{28A0092B-C50C-407E-A947-70E740481C1C}">
                <a14:useLocalDpi xmlns:a14="http://schemas.microsoft.com/office/drawing/2010/main" val="0"/>
              </a:ext>
            </a:extLst>
          </a:blip>
          <a:srcRect l="8262" r="7759" b="1"/>
          <a:stretch/>
        </p:blipFill>
        <p:spPr>
          <a:xfrm>
            <a:off x="920833" y="1328839"/>
            <a:ext cx="6647395" cy="4131686"/>
          </a:xfrm>
          <a:prstGeom prst="rect">
            <a:avLst/>
          </a:prstGeom>
        </p:spPr>
      </p:pic>
      <p:pic>
        <p:nvPicPr>
          <p:cNvPr id="9" name="Picture 8" descr="A black sign with white letters&#10;&#10;Description automatically generated">
            <a:extLst>
              <a:ext uri="{FF2B5EF4-FFF2-40B4-BE49-F238E27FC236}">
                <a16:creationId xmlns:a16="http://schemas.microsoft.com/office/drawing/2014/main" id="{C5F26F0E-82B3-4100-A2EF-41868678DB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51370" y="5257800"/>
            <a:ext cx="1076454" cy="1076454"/>
          </a:xfrm>
          <a:prstGeom prst="rect">
            <a:avLst/>
          </a:prstGeom>
        </p:spPr>
      </p:pic>
      <p:sp>
        <p:nvSpPr>
          <p:cNvPr id="11" name="Slide Number Placeholder 10">
            <a:extLst>
              <a:ext uri="{FF2B5EF4-FFF2-40B4-BE49-F238E27FC236}">
                <a16:creationId xmlns:a16="http://schemas.microsoft.com/office/drawing/2014/main" id="{D5ED7F45-E40C-41EB-8C32-7C1B6AFAD606}"/>
              </a:ext>
            </a:extLst>
          </p:cNvPr>
          <p:cNvSpPr>
            <a:spLocks noGrp="1"/>
          </p:cNvSpPr>
          <p:nvPr>
            <p:ph type="sldNum" sz="quarter" idx="12"/>
          </p:nvPr>
        </p:nvSpPr>
        <p:spPr/>
        <p:txBody>
          <a:bodyPr/>
          <a:lstStyle/>
          <a:p>
            <a:fld id="{7EB18E63-3E77-49A9-A0F3-13766D8477D3}" type="slidenum">
              <a:rPr lang="en-US" smtClean="0"/>
              <a:t>1</a:t>
            </a:fld>
            <a:endParaRPr lang="en-US"/>
          </a:p>
        </p:txBody>
      </p:sp>
    </p:spTree>
    <p:extLst>
      <p:ext uri="{BB962C8B-B14F-4D97-AF65-F5344CB8AC3E}">
        <p14:creationId xmlns:p14="http://schemas.microsoft.com/office/powerpoint/2010/main" val="24216621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009DD9B-5EE2-4C0D-8B2B-351C8C1022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720DB99-7745-4E75-9D96-AAB6D55C53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D68803C4-E159-4360-B7BB-74205C8F78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504B0465-3B07-49BF-BEA7-D814762462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B3B81A8-0A15-457B-B0E2-BC25487C3F1E}"/>
              </a:ext>
            </a:extLst>
          </p:cNvPr>
          <p:cNvSpPr>
            <a:spLocks noGrp="1"/>
          </p:cNvSpPr>
          <p:nvPr>
            <p:ph type="title"/>
          </p:nvPr>
        </p:nvSpPr>
        <p:spPr>
          <a:xfrm>
            <a:off x="1069848" y="484632"/>
            <a:ext cx="10058400" cy="1609344"/>
          </a:xfrm>
        </p:spPr>
        <p:txBody>
          <a:bodyPr>
            <a:normAutofit/>
          </a:bodyPr>
          <a:lstStyle/>
          <a:p>
            <a:pPr algn="ctr"/>
            <a:r>
              <a:rPr lang="en-US" b="1">
                <a:latin typeface="Cambria" panose="02040503050406030204" pitchFamily="18" charset="0"/>
                <a:ea typeface="Cambria" panose="02040503050406030204" pitchFamily="18" charset="0"/>
              </a:rPr>
              <a:t>Thông tin Bug</a:t>
            </a:r>
          </a:p>
        </p:txBody>
      </p:sp>
      <p:sp>
        <p:nvSpPr>
          <p:cNvPr id="7" name="Content Placeholder 6">
            <a:extLst>
              <a:ext uri="{FF2B5EF4-FFF2-40B4-BE49-F238E27FC236}">
                <a16:creationId xmlns:a16="http://schemas.microsoft.com/office/drawing/2014/main" id="{07757659-D1B7-44E7-A761-17C526FB3C35}"/>
              </a:ext>
            </a:extLst>
          </p:cNvPr>
          <p:cNvSpPr>
            <a:spLocks noGrp="1"/>
          </p:cNvSpPr>
          <p:nvPr>
            <p:ph idx="1"/>
          </p:nvPr>
        </p:nvSpPr>
        <p:spPr>
          <a:xfrm>
            <a:off x="1069848" y="2320412"/>
            <a:ext cx="10058400" cy="3851787"/>
          </a:xfrm>
        </p:spPr>
        <p:txBody>
          <a:bodyPr>
            <a:noAutofit/>
          </a:bodyPr>
          <a:lstStyle/>
          <a:p>
            <a:pPr algn="just"/>
            <a:r>
              <a:rPr lang="vi-VN" sz="2400"/>
              <a:t>Thông tin do các chuyên gia an ninh mạng quốc tế đưa ra và được tờ The Hacckenews đăng tải, tin tặc có thể chiếm quyền kiểm soát webcam nếu người dùng đăng nhập </a:t>
            </a:r>
            <a:r>
              <a:rPr lang="vi-VN" sz="2400" b="1"/>
              <a:t>Zoom</a:t>
            </a:r>
            <a:r>
              <a:rPr lang="vi-VN" sz="2400"/>
              <a:t> trên máy tính Mac.</a:t>
            </a:r>
            <a:endParaRPr lang="en-US" sz="2400"/>
          </a:p>
          <a:p>
            <a:pPr algn="just"/>
            <a:endParaRPr lang="en-US" sz="2400"/>
          </a:p>
          <a:p>
            <a:pPr algn="just"/>
            <a:r>
              <a:rPr lang="vi-VN" sz="2400"/>
              <a:t>Ngoài ra còn có vấn đề rò rỉ email và ảnh của người dùng cho các bên không liên quan và thực tế là phiên bản ứng dụng </a:t>
            </a:r>
            <a:r>
              <a:rPr lang="vi-VN" sz="2400" b="1"/>
              <a:t>Zoom</a:t>
            </a:r>
            <a:r>
              <a:rPr lang="vi-VN" sz="2400"/>
              <a:t> cho iOS, cho đến gần đây đã gửi dữ liệu tới Facebook mà không có lý do chính đáng.</a:t>
            </a:r>
          </a:p>
          <a:p>
            <a:pPr marL="0" indent="0" algn="just" fontAlgn="base">
              <a:buNone/>
            </a:pPr>
            <a:endParaRPr lang="en-US" sz="2400"/>
          </a:p>
          <a:p>
            <a:pPr marL="0" indent="0" algn="just" fontAlgn="base">
              <a:buNone/>
            </a:pPr>
            <a:r>
              <a:rPr lang="vi-VN" sz="2400"/>
              <a:t/>
            </a:r>
            <a:br>
              <a:rPr lang="vi-VN" sz="2400"/>
            </a:br>
            <a:endParaRPr lang="en-US" sz="2400"/>
          </a:p>
        </p:txBody>
      </p:sp>
      <p:sp>
        <p:nvSpPr>
          <p:cNvPr id="20" name="Oval 19">
            <a:extLst>
              <a:ext uri="{FF2B5EF4-FFF2-40B4-BE49-F238E27FC236}">
                <a16:creationId xmlns:a16="http://schemas.microsoft.com/office/drawing/2014/main" id="{49B7FFA5-14CB-4A4F-9BCC-CA3AA5D9D2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04E48745-7512-4EC2-9E20-9092D12150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9" name="Picture 8" descr="A black sign with white letters&#10;&#10;Description automatically generated">
            <a:extLst>
              <a:ext uri="{FF2B5EF4-FFF2-40B4-BE49-F238E27FC236}">
                <a16:creationId xmlns:a16="http://schemas.microsoft.com/office/drawing/2014/main" id="{468B2E8E-CB5E-46BE-8332-A752608641A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8366" y="127547"/>
            <a:ext cx="790576" cy="790576"/>
          </a:xfrm>
          <a:prstGeom prst="rect">
            <a:avLst/>
          </a:prstGeom>
        </p:spPr>
      </p:pic>
      <p:sp>
        <p:nvSpPr>
          <p:cNvPr id="11" name="Slide Number Placeholder 10">
            <a:extLst>
              <a:ext uri="{FF2B5EF4-FFF2-40B4-BE49-F238E27FC236}">
                <a16:creationId xmlns:a16="http://schemas.microsoft.com/office/drawing/2014/main" id="{9C03807A-F560-45B7-8308-18B2330C9669}"/>
              </a:ext>
            </a:extLst>
          </p:cNvPr>
          <p:cNvSpPr>
            <a:spLocks noGrp="1"/>
          </p:cNvSpPr>
          <p:nvPr>
            <p:ph type="sldNum" sz="quarter" idx="12"/>
          </p:nvPr>
        </p:nvSpPr>
        <p:spPr/>
        <p:txBody>
          <a:bodyPr/>
          <a:lstStyle/>
          <a:p>
            <a:fld id="{7EB18E63-3E77-49A9-A0F3-13766D8477D3}" type="slidenum">
              <a:rPr lang="en-US" smtClean="0"/>
              <a:t>2</a:t>
            </a:fld>
            <a:endParaRPr lang="en-US"/>
          </a:p>
        </p:txBody>
      </p:sp>
    </p:spTree>
    <p:extLst>
      <p:ext uri="{BB962C8B-B14F-4D97-AF65-F5344CB8AC3E}">
        <p14:creationId xmlns:p14="http://schemas.microsoft.com/office/powerpoint/2010/main" val="29640831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009DD9B-5EE2-4C0D-8B2B-351C8C1022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720DB99-7745-4E75-9D96-AAB6D55C53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D68803C4-E159-4360-B7BB-74205C8F78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504B0465-3B07-49BF-BEA7-D814762462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B3B81A8-0A15-457B-B0E2-BC25487C3F1E}"/>
              </a:ext>
            </a:extLst>
          </p:cNvPr>
          <p:cNvSpPr>
            <a:spLocks noGrp="1"/>
          </p:cNvSpPr>
          <p:nvPr>
            <p:ph type="title"/>
          </p:nvPr>
        </p:nvSpPr>
        <p:spPr>
          <a:xfrm>
            <a:off x="1069848" y="484632"/>
            <a:ext cx="10058400" cy="1609344"/>
          </a:xfrm>
        </p:spPr>
        <p:txBody>
          <a:bodyPr>
            <a:normAutofit/>
          </a:bodyPr>
          <a:lstStyle/>
          <a:p>
            <a:pPr algn="ctr"/>
            <a:r>
              <a:rPr lang="en-US" b="1">
                <a:latin typeface="Cambria" panose="02040503050406030204" pitchFamily="18" charset="0"/>
                <a:ea typeface="Cambria" panose="02040503050406030204" pitchFamily="18" charset="0"/>
              </a:rPr>
              <a:t>Thông tin Bug</a:t>
            </a:r>
          </a:p>
        </p:txBody>
      </p:sp>
      <p:sp>
        <p:nvSpPr>
          <p:cNvPr id="7" name="Content Placeholder 6">
            <a:extLst>
              <a:ext uri="{FF2B5EF4-FFF2-40B4-BE49-F238E27FC236}">
                <a16:creationId xmlns:a16="http://schemas.microsoft.com/office/drawing/2014/main" id="{07757659-D1B7-44E7-A761-17C526FB3C35}"/>
              </a:ext>
            </a:extLst>
          </p:cNvPr>
          <p:cNvSpPr>
            <a:spLocks noGrp="1"/>
          </p:cNvSpPr>
          <p:nvPr>
            <p:ph idx="1"/>
          </p:nvPr>
        </p:nvSpPr>
        <p:spPr>
          <a:xfrm>
            <a:off x="1069848" y="2320412"/>
            <a:ext cx="10058400" cy="3851787"/>
          </a:xfrm>
        </p:spPr>
        <p:txBody>
          <a:bodyPr>
            <a:noAutofit/>
          </a:bodyPr>
          <a:lstStyle/>
          <a:p>
            <a:pPr algn="just"/>
            <a:r>
              <a:rPr lang="vi-VN" sz="2400" dirty="0"/>
              <a:t>1/4, trang The Intercept cho biết </a:t>
            </a:r>
            <a:r>
              <a:rPr lang="vi-VN" sz="2400" b="1" dirty="0"/>
              <a:t>Zoom</a:t>
            </a:r>
            <a:r>
              <a:rPr lang="vi-VN" sz="2400" dirty="0"/>
              <a:t> không thực sự sử dụng kết nối được mã hóa nối đầu cho các cuộc gọi của mình, như quảng cáo với người dùng.</a:t>
            </a:r>
            <a:endParaRPr lang="en-US" sz="2400" dirty="0"/>
          </a:p>
          <a:p>
            <a:pPr algn="just"/>
            <a:endParaRPr lang="en-US" sz="2400" dirty="0">
              <a:latin typeface="Times New Roman (Body)"/>
            </a:endParaRPr>
          </a:p>
          <a:p>
            <a:pPr algn="just"/>
            <a:r>
              <a:rPr lang="vi-VN" sz="2400" dirty="0"/>
              <a:t>Lỗ hổng mới nhất do chuyên gia an ninh mạng </a:t>
            </a:r>
            <a:r>
              <a:rPr lang="vi-VN" sz="2400" b="1" i="1" dirty="0"/>
              <a:t>@_g0dmode</a:t>
            </a:r>
            <a:r>
              <a:rPr lang="vi-VN" sz="2400" dirty="0"/>
              <a:t> phát hiện và đã được nhà nghiên cứu Matthew Hickey và Mohamed A. Baset xác nhận</a:t>
            </a:r>
            <a:r>
              <a:rPr lang="en-US" sz="2400" dirty="0"/>
              <a:t>, </a:t>
            </a:r>
            <a:r>
              <a:rPr lang="en-US" sz="2400" dirty="0" err="1">
                <a:latin typeface="Times New Roman" panose="02020603050405020304" pitchFamily="18" charset="0"/>
                <a:cs typeface="Times New Roman" panose="02020603050405020304" pitchFamily="18" charset="0"/>
              </a:rPr>
              <a:t>nền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dễ</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bị</a:t>
            </a:r>
            <a:r>
              <a:rPr lang="en-US" sz="2400" dirty="0">
                <a:latin typeface="Times New Roman" panose="02020603050405020304" pitchFamily="18" charset="0"/>
                <a:cs typeface="Times New Roman" panose="02020603050405020304" pitchFamily="18" charset="0"/>
              </a:rPr>
              <a:t> hacker </a:t>
            </a:r>
            <a:r>
              <a:rPr lang="en-US" sz="2400" dirty="0" err="1">
                <a:latin typeface="Times New Roman" panose="02020603050405020304" pitchFamily="18" charset="0"/>
                <a:cs typeface="Times New Roman" panose="02020603050405020304" pitchFamily="18" charset="0"/>
              </a:rPr>
              <a:t>tấn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cắp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tin </a:t>
            </a:r>
            <a:r>
              <a:rPr lang="en-US" sz="2400" dirty="0" err="1">
                <a:latin typeface="Times New Roman" panose="02020603050405020304" pitchFamily="18" charset="0"/>
                <a:cs typeface="Times New Roman" panose="02020603050405020304" pitchFamily="18" charset="0"/>
              </a:rPr>
              <a:t>đăng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nhập</a:t>
            </a:r>
            <a:r>
              <a:rPr lang="en-US" sz="2400" dirty="0">
                <a:latin typeface="Times New Roman" panose="02020603050405020304" pitchFamily="18" charset="0"/>
                <a:cs typeface="Times New Roman" panose="02020603050405020304" pitchFamily="18" charset="0"/>
              </a:rPr>
              <a:t> Windows, </a:t>
            </a:r>
            <a:r>
              <a:rPr lang="en-US" sz="2400" dirty="0" err="1">
                <a:latin typeface="Times New Roman" panose="02020603050405020304" pitchFamily="18" charset="0"/>
                <a:cs typeface="Times New Roman" panose="02020603050405020304" pitchFamily="18" charset="0"/>
              </a:rPr>
              <a:t>thậm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chiếm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a:t>
            </a:r>
          </a:p>
          <a:p>
            <a:pPr algn="just"/>
            <a:endParaRPr lang="vi-VN" sz="2400" dirty="0">
              <a:latin typeface="Times New Roman (Body)"/>
            </a:endParaRPr>
          </a:p>
        </p:txBody>
      </p:sp>
      <p:sp>
        <p:nvSpPr>
          <p:cNvPr id="20" name="Oval 19">
            <a:extLst>
              <a:ext uri="{FF2B5EF4-FFF2-40B4-BE49-F238E27FC236}">
                <a16:creationId xmlns:a16="http://schemas.microsoft.com/office/drawing/2014/main" id="{49B7FFA5-14CB-4A4F-9BCC-CA3AA5D9D2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04E48745-7512-4EC2-9E20-9092D12150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9" name="Picture 8" descr="A black sign with white letters&#10;&#10;Description automatically generated">
            <a:extLst>
              <a:ext uri="{FF2B5EF4-FFF2-40B4-BE49-F238E27FC236}">
                <a16:creationId xmlns:a16="http://schemas.microsoft.com/office/drawing/2014/main" id="{468B2E8E-CB5E-46BE-8332-A752608641A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8366" y="127547"/>
            <a:ext cx="790576" cy="790576"/>
          </a:xfrm>
          <a:prstGeom prst="rect">
            <a:avLst/>
          </a:prstGeom>
        </p:spPr>
      </p:pic>
      <p:sp>
        <p:nvSpPr>
          <p:cNvPr id="3" name="Slide Number Placeholder 2">
            <a:extLst>
              <a:ext uri="{FF2B5EF4-FFF2-40B4-BE49-F238E27FC236}">
                <a16:creationId xmlns:a16="http://schemas.microsoft.com/office/drawing/2014/main" id="{55765ADB-1CC3-473B-B2AE-53F7A9E6AE25}"/>
              </a:ext>
            </a:extLst>
          </p:cNvPr>
          <p:cNvSpPr>
            <a:spLocks noGrp="1"/>
          </p:cNvSpPr>
          <p:nvPr>
            <p:ph type="sldNum" sz="quarter" idx="12"/>
          </p:nvPr>
        </p:nvSpPr>
        <p:spPr/>
        <p:txBody>
          <a:bodyPr/>
          <a:lstStyle/>
          <a:p>
            <a:fld id="{7EB18E63-3E77-49A9-A0F3-13766D8477D3}" type="slidenum">
              <a:rPr lang="en-US" smtClean="0"/>
              <a:t>3</a:t>
            </a:fld>
            <a:endParaRPr lang="en-US"/>
          </a:p>
        </p:txBody>
      </p:sp>
    </p:spTree>
    <p:extLst>
      <p:ext uri="{BB962C8B-B14F-4D97-AF65-F5344CB8AC3E}">
        <p14:creationId xmlns:p14="http://schemas.microsoft.com/office/powerpoint/2010/main" val="35655253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6">
            <a:extLst>
              <a:ext uri="{FF2B5EF4-FFF2-40B4-BE49-F238E27FC236}">
                <a16:creationId xmlns:a16="http://schemas.microsoft.com/office/drawing/2014/main" id="{E009DD9B-5EE2-4C0D-8B2B-351C8C1022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8">
            <a:extLst>
              <a:ext uri="{FF2B5EF4-FFF2-40B4-BE49-F238E27FC236}">
                <a16:creationId xmlns:a16="http://schemas.microsoft.com/office/drawing/2014/main" id="{E720DB99-7745-4E75-9D96-AAB6D55C531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0">
            <a:extLst>
              <a:ext uri="{FF2B5EF4-FFF2-40B4-BE49-F238E27FC236}">
                <a16:creationId xmlns:a16="http://schemas.microsoft.com/office/drawing/2014/main" id="{D68803C4-E159-4360-B7BB-74205C8F78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504B0465-3B07-49BF-BEA7-D8147624629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B3B81A8-0A15-457B-B0E2-BC25487C3F1E}"/>
              </a:ext>
            </a:extLst>
          </p:cNvPr>
          <p:cNvSpPr>
            <a:spLocks noGrp="1"/>
          </p:cNvSpPr>
          <p:nvPr>
            <p:ph type="title"/>
          </p:nvPr>
        </p:nvSpPr>
        <p:spPr>
          <a:xfrm>
            <a:off x="1069848" y="484632"/>
            <a:ext cx="10058400" cy="1609344"/>
          </a:xfrm>
        </p:spPr>
        <p:txBody>
          <a:bodyPr>
            <a:normAutofit/>
          </a:bodyPr>
          <a:lstStyle/>
          <a:p>
            <a:pPr algn="ctr"/>
            <a:r>
              <a:rPr lang="en-US" b="1">
                <a:latin typeface="Cambria" panose="02040503050406030204" pitchFamily="18" charset="0"/>
                <a:ea typeface="Cambria" panose="02040503050406030204" pitchFamily="18" charset="0"/>
              </a:rPr>
              <a:t>Nguyên nhân</a:t>
            </a:r>
          </a:p>
        </p:txBody>
      </p:sp>
      <p:pic>
        <p:nvPicPr>
          <p:cNvPr id="4" name="Picture 3" descr="A screenshot of a cell phone&#10;&#10;Description automatically generated">
            <a:extLst>
              <a:ext uri="{FF2B5EF4-FFF2-40B4-BE49-F238E27FC236}">
                <a16:creationId xmlns:a16="http://schemas.microsoft.com/office/drawing/2014/main" id="{EEB12302-3562-4045-92EA-B77A64011C7D}"/>
              </a:ext>
            </a:extLst>
          </p:cNvPr>
          <p:cNvPicPr>
            <a:picLocks noChangeAspect="1"/>
          </p:cNvPicPr>
          <p:nvPr/>
        </p:nvPicPr>
        <p:blipFill rotWithShape="1">
          <a:blip r:embed="rId4">
            <a:extLst>
              <a:ext uri="{28A0092B-C50C-407E-A947-70E740481C1C}">
                <a14:useLocalDpi xmlns:a14="http://schemas.microsoft.com/office/drawing/2010/main" val="0"/>
              </a:ext>
            </a:extLst>
          </a:blip>
          <a:srcRect r="10459" b="1"/>
          <a:stretch/>
        </p:blipFill>
        <p:spPr>
          <a:xfrm>
            <a:off x="1007196" y="2265037"/>
            <a:ext cx="5088800" cy="3907158"/>
          </a:xfrm>
          <a:prstGeom prst="rect">
            <a:avLst/>
          </a:prstGeom>
        </p:spPr>
      </p:pic>
      <p:sp>
        <p:nvSpPr>
          <p:cNvPr id="7" name="Content Placeholder 6">
            <a:extLst>
              <a:ext uri="{FF2B5EF4-FFF2-40B4-BE49-F238E27FC236}">
                <a16:creationId xmlns:a16="http://schemas.microsoft.com/office/drawing/2014/main" id="{07757659-D1B7-44E7-A761-17C526FB3C35}"/>
              </a:ext>
            </a:extLst>
          </p:cNvPr>
          <p:cNvSpPr>
            <a:spLocks noGrp="1"/>
          </p:cNvSpPr>
          <p:nvPr>
            <p:ph idx="1"/>
          </p:nvPr>
        </p:nvSpPr>
        <p:spPr>
          <a:xfrm>
            <a:off x="6496217" y="2265037"/>
            <a:ext cx="4632031" cy="3851787"/>
          </a:xfrm>
        </p:spPr>
        <p:txBody>
          <a:bodyPr anchor="ctr">
            <a:noAutofit/>
          </a:bodyPr>
          <a:lstStyle/>
          <a:p>
            <a:pPr marL="0" indent="0" algn="just" fontAlgn="base">
              <a:buNone/>
            </a:pPr>
            <a:r>
              <a:rPr lang="en-US" sz="2200">
                <a:latin typeface="Times New Roman (Body)"/>
              </a:rPr>
              <a:t>Nhà nghiên cứu an ninh mạng </a:t>
            </a:r>
            <a:r>
              <a:rPr lang="en-US" sz="2200" b="1">
                <a:latin typeface="Times New Roman (Body)"/>
              </a:rPr>
              <a:t>Jonathan Leitschuh</a:t>
            </a:r>
            <a:r>
              <a:rPr lang="en-US" sz="2200">
                <a:latin typeface="Times New Roman (Body)"/>
              </a:rPr>
              <a:t> </a:t>
            </a:r>
            <a:r>
              <a:rPr lang="vi-VN" sz="2200">
                <a:latin typeface="Times New Roman (Body)"/>
              </a:rPr>
              <a:t>nhận thấy rằng để cung cấp tính năng </a:t>
            </a:r>
            <a:r>
              <a:rPr lang="en-US" sz="2200">
                <a:latin typeface="Times New Roman (Body)"/>
              </a:rPr>
              <a:t>nhấp để tham gia của phần mềm hội nghị</a:t>
            </a:r>
            <a:r>
              <a:rPr lang="vi-VN" sz="2200">
                <a:latin typeface="Times New Roman (Body)"/>
              </a:rPr>
              <a:t>, phần mềm </a:t>
            </a:r>
            <a:r>
              <a:rPr lang="vi-VN" sz="2200" b="1">
                <a:latin typeface="Times New Roman (Body)"/>
              </a:rPr>
              <a:t>Zoom</a:t>
            </a:r>
            <a:r>
              <a:rPr lang="vi-VN" sz="2200">
                <a:latin typeface="Times New Roman (Body)"/>
              </a:rPr>
              <a:t> chạy một máy chủ web cục bộ trên hệ thống trên cổng </a:t>
            </a:r>
            <a:r>
              <a:rPr lang="vi-VN" sz="2200" b="1">
                <a:latin typeface="Times New Roman (Body)"/>
              </a:rPr>
              <a:t>19421</a:t>
            </a:r>
            <a:r>
              <a:rPr lang="vi-VN" sz="2200">
                <a:latin typeface="Times New Roman (Body)"/>
              </a:rPr>
              <a:t>, “không an toàn” nhận lệnh thông qua các thông số </a:t>
            </a:r>
            <a:r>
              <a:rPr lang="vi-VN" sz="2200" b="1">
                <a:latin typeface="Times New Roman (Body)"/>
              </a:rPr>
              <a:t>HTTPS GET</a:t>
            </a:r>
            <a:r>
              <a:rPr lang="vi-VN" sz="2200">
                <a:latin typeface="Times New Roman (Body)"/>
              </a:rPr>
              <a:t> và bất kỳ trang web nào trong trình duyệt web đã mở của bạn đều có thể tương tác với nó.</a:t>
            </a:r>
          </a:p>
        </p:txBody>
      </p:sp>
      <p:sp>
        <p:nvSpPr>
          <p:cNvPr id="35" name="Oval 34">
            <a:extLst>
              <a:ext uri="{FF2B5EF4-FFF2-40B4-BE49-F238E27FC236}">
                <a16:creationId xmlns:a16="http://schemas.microsoft.com/office/drawing/2014/main" id="{49B7FFA5-14CB-4A4F-9BCC-CA3AA5D9D27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7" name="Oval 36">
            <a:extLst>
              <a:ext uri="{FF2B5EF4-FFF2-40B4-BE49-F238E27FC236}">
                <a16:creationId xmlns:a16="http://schemas.microsoft.com/office/drawing/2014/main" id="{04E48745-7512-4EC2-9E20-9092D12150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9" name="Picture 8" descr="A black sign with white letters&#10;&#10;Description automatically generated">
            <a:extLst>
              <a:ext uri="{FF2B5EF4-FFF2-40B4-BE49-F238E27FC236}">
                <a16:creationId xmlns:a16="http://schemas.microsoft.com/office/drawing/2014/main" id="{468B2E8E-CB5E-46BE-8332-A752608641AB}"/>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8366" y="127547"/>
            <a:ext cx="790576" cy="790576"/>
          </a:xfrm>
          <a:prstGeom prst="rect">
            <a:avLst/>
          </a:prstGeom>
        </p:spPr>
      </p:pic>
      <p:sp>
        <p:nvSpPr>
          <p:cNvPr id="5" name="Slide Number Placeholder 4">
            <a:extLst>
              <a:ext uri="{FF2B5EF4-FFF2-40B4-BE49-F238E27FC236}">
                <a16:creationId xmlns:a16="http://schemas.microsoft.com/office/drawing/2014/main" id="{F07B1B9A-C54B-42DE-9CED-4A0A03D4C4B9}"/>
              </a:ext>
            </a:extLst>
          </p:cNvPr>
          <p:cNvSpPr>
            <a:spLocks noGrp="1"/>
          </p:cNvSpPr>
          <p:nvPr>
            <p:ph type="sldNum" sz="quarter" idx="12"/>
          </p:nvPr>
        </p:nvSpPr>
        <p:spPr/>
        <p:txBody>
          <a:bodyPr/>
          <a:lstStyle/>
          <a:p>
            <a:fld id="{7EB18E63-3E77-49A9-A0F3-13766D8477D3}" type="slidenum">
              <a:rPr lang="en-US" smtClean="0"/>
              <a:t>4</a:t>
            </a:fld>
            <a:endParaRPr lang="en-US"/>
          </a:p>
        </p:txBody>
      </p:sp>
    </p:spTree>
    <p:extLst>
      <p:ext uri="{BB962C8B-B14F-4D97-AF65-F5344CB8AC3E}">
        <p14:creationId xmlns:p14="http://schemas.microsoft.com/office/powerpoint/2010/main" val="41315268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F3AF35CD-DA30-4E34-B0F3-32C27766DA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4">
              <a:alphaModFix amt="60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3B81A8-0A15-457B-B0E2-BC25487C3F1E}"/>
              </a:ext>
            </a:extLst>
          </p:cNvPr>
          <p:cNvSpPr>
            <a:spLocks noGrp="1"/>
          </p:cNvSpPr>
          <p:nvPr>
            <p:ph type="title"/>
          </p:nvPr>
        </p:nvSpPr>
        <p:spPr>
          <a:xfrm>
            <a:off x="7879201" y="84533"/>
            <a:ext cx="4269905" cy="1609344"/>
          </a:xfrm>
          <a:ln>
            <a:noFill/>
          </a:ln>
        </p:spPr>
        <p:txBody>
          <a:bodyPr>
            <a:normAutofit/>
          </a:bodyPr>
          <a:lstStyle/>
          <a:p>
            <a:r>
              <a:rPr lang="en-US" sz="4600" b="1" dirty="0" err="1">
                <a:latin typeface="Cambria" panose="02040503050406030204" pitchFamily="18" charset="0"/>
                <a:ea typeface="Cambria" panose="02040503050406030204" pitchFamily="18" charset="0"/>
              </a:rPr>
              <a:t>Nguyên</a:t>
            </a:r>
            <a:r>
              <a:rPr lang="en-US" sz="4600" b="1" dirty="0">
                <a:latin typeface="Cambria" panose="02040503050406030204" pitchFamily="18" charset="0"/>
                <a:ea typeface="Cambria" panose="02040503050406030204" pitchFamily="18" charset="0"/>
              </a:rPr>
              <a:t> </a:t>
            </a:r>
            <a:r>
              <a:rPr lang="en-US" sz="4600" b="1" dirty="0" err="1">
                <a:latin typeface="Cambria" panose="02040503050406030204" pitchFamily="18" charset="0"/>
                <a:ea typeface="Cambria" panose="02040503050406030204" pitchFamily="18" charset="0"/>
              </a:rPr>
              <a:t>nhân</a:t>
            </a:r>
            <a:endParaRPr lang="en-US" sz="4600" b="1" dirty="0">
              <a:latin typeface="Cambria" panose="02040503050406030204" pitchFamily="18" charset="0"/>
              <a:ea typeface="Cambria" panose="02040503050406030204" pitchFamily="18" charset="0"/>
            </a:endParaRPr>
          </a:p>
        </p:txBody>
      </p:sp>
      <p:pic>
        <p:nvPicPr>
          <p:cNvPr id="3" name="Zoom UNC Path injection_rendering leads to malicious executables execution demo!">
            <a:hlinkClick r:id="" action="ppaction://media"/>
            <a:extLst>
              <a:ext uri="{FF2B5EF4-FFF2-40B4-BE49-F238E27FC236}">
                <a16:creationId xmlns:a16="http://schemas.microsoft.com/office/drawing/2014/main" id="{753A400F-E041-4B75-8D66-D071009FFB1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33999" y="1283422"/>
            <a:ext cx="6882269" cy="4301417"/>
          </a:xfrm>
          <a:prstGeom prst="rect">
            <a:avLst/>
          </a:prstGeom>
        </p:spPr>
      </p:pic>
      <p:sp>
        <p:nvSpPr>
          <p:cNvPr id="7" name="Content Placeholder 6">
            <a:extLst>
              <a:ext uri="{FF2B5EF4-FFF2-40B4-BE49-F238E27FC236}">
                <a16:creationId xmlns:a16="http://schemas.microsoft.com/office/drawing/2014/main" id="{07757659-D1B7-44E7-A761-17C526FB3C35}"/>
              </a:ext>
            </a:extLst>
          </p:cNvPr>
          <p:cNvSpPr>
            <a:spLocks noGrp="1"/>
          </p:cNvSpPr>
          <p:nvPr>
            <p:ph idx="1"/>
          </p:nvPr>
        </p:nvSpPr>
        <p:spPr>
          <a:xfrm>
            <a:off x="7943893" y="1534047"/>
            <a:ext cx="4140520" cy="4050792"/>
          </a:xfrm>
        </p:spPr>
        <p:txBody>
          <a:bodyPr>
            <a:noAutofit/>
          </a:bodyPr>
          <a:lstStyle/>
          <a:p>
            <a:pPr marL="0" indent="0" algn="just" fontAlgn="base">
              <a:buNone/>
            </a:pPr>
            <a:r>
              <a:rPr lang="vi-VN" sz="2200" dirty="0"/>
              <a:t>Vấn đề nằm ở cách ứng dụng </a:t>
            </a:r>
            <a:r>
              <a:rPr lang="vi-VN" sz="2200" b="1" dirty="0"/>
              <a:t>Zoom</a:t>
            </a:r>
            <a:r>
              <a:rPr lang="vi-VN" sz="2200" dirty="0"/>
              <a:t> xử lý liên kết, phần mềm chuyển đổi các đường dẫn </a:t>
            </a:r>
            <a:r>
              <a:rPr lang="vi-VN" sz="2200" b="1" dirty="0"/>
              <a:t>UNC</a:t>
            </a:r>
            <a:r>
              <a:rPr lang="vi-VN" sz="2200" dirty="0"/>
              <a:t> (Quy ước đặt tên phổ quát) của Windows bị chuyển thành các liên kết có thể nhấp vào. Nếu người dùng vô tình nhấn vào những liên kết này, hệ thống Windows sẽ rò rỉ tên đăng nhập và mật khẩu Windows của người dùng. Tin tặc có thể dựa vào đó đánh cắp thông tin đăng nhập từ xa của các hệ thống Windows của nạn nhân.</a:t>
            </a:r>
            <a:endParaRPr lang="vi-VN" sz="2200" dirty="0">
              <a:latin typeface="Times New Roman (Body)"/>
            </a:endParaRPr>
          </a:p>
        </p:txBody>
      </p:sp>
      <p:grpSp>
        <p:nvGrpSpPr>
          <p:cNvPr id="59" name="Group 58">
            <a:extLst>
              <a:ext uri="{FF2B5EF4-FFF2-40B4-BE49-F238E27FC236}">
                <a16:creationId xmlns:a16="http://schemas.microsoft.com/office/drawing/2014/main" id="{BCFC42DC-2C46-47C4-BC61-530557385DB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60" name="Oval 59">
              <a:extLst>
                <a:ext uri="{FF2B5EF4-FFF2-40B4-BE49-F238E27FC236}">
                  <a16:creationId xmlns:a16="http://schemas.microsoft.com/office/drawing/2014/main" id="{54B91A37-AA1F-4966-8ACF-93023547DA9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7">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1" name="Oval 60">
              <a:extLst>
                <a:ext uri="{FF2B5EF4-FFF2-40B4-BE49-F238E27FC236}">
                  <a16:creationId xmlns:a16="http://schemas.microsoft.com/office/drawing/2014/main" id="{17B17AC5-0931-432F-9A4A-DDCFAA010AB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9" name="Picture 8" descr="A black sign with white letters&#10;&#10;Description automatically generated">
            <a:extLst>
              <a:ext uri="{FF2B5EF4-FFF2-40B4-BE49-F238E27FC236}">
                <a16:creationId xmlns:a16="http://schemas.microsoft.com/office/drawing/2014/main" id="{468B2E8E-CB5E-46BE-8332-A752608641A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8366" y="127547"/>
            <a:ext cx="790576" cy="790576"/>
          </a:xfrm>
          <a:prstGeom prst="rect">
            <a:avLst/>
          </a:prstGeom>
        </p:spPr>
      </p:pic>
      <p:sp>
        <p:nvSpPr>
          <p:cNvPr id="5" name="Slide Number Placeholder 4">
            <a:extLst>
              <a:ext uri="{FF2B5EF4-FFF2-40B4-BE49-F238E27FC236}">
                <a16:creationId xmlns:a16="http://schemas.microsoft.com/office/drawing/2014/main" id="{EEDFD642-2E88-40A9-99BC-99D8F89BEA68}"/>
              </a:ext>
            </a:extLst>
          </p:cNvPr>
          <p:cNvSpPr>
            <a:spLocks noGrp="1"/>
          </p:cNvSpPr>
          <p:nvPr>
            <p:ph type="sldNum" sz="quarter" idx="12"/>
          </p:nvPr>
        </p:nvSpPr>
        <p:spPr/>
        <p:txBody>
          <a:bodyPr/>
          <a:lstStyle/>
          <a:p>
            <a:fld id="{7EB18E63-3E77-49A9-A0F3-13766D8477D3}" type="slidenum">
              <a:rPr lang="en-US" smtClean="0"/>
              <a:t>5</a:t>
            </a:fld>
            <a:endParaRPr lang="en-US"/>
          </a:p>
        </p:txBody>
      </p:sp>
    </p:spTree>
    <p:extLst>
      <p:ext uri="{BB962C8B-B14F-4D97-AF65-F5344CB8AC3E}">
        <p14:creationId xmlns:p14="http://schemas.microsoft.com/office/powerpoint/2010/main" val="82047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7049A7D3-684C-4C59-A4B6-7B308A6AD34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D7B1087B-C592-40E7-B532-60B453A2FE6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4AE7447-E8F8-4A0F-9E3D-94842BFF88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a:extLst>
              <a:ext uri="{FF2B5EF4-FFF2-40B4-BE49-F238E27FC236}">
                <a16:creationId xmlns:a16="http://schemas.microsoft.com/office/drawing/2014/main" id="{85981F80-69EE-4E2B-82A8-47FDFD7720A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12" name="Oval 111">
              <a:extLst>
                <a:ext uri="{FF2B5EF4-FFF2-40B4-BE49-F238E27FC236}">
                  <a16:creationId xmlns:a16="http://schemas.microsoft.com/office/drawing/2014/main" id="{46CE0473-0B07-47EE-A016-EBD87F2C8C9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3" name="Oval 112">
              <a:extLst>
                <a:ext uri="{FF2B5EF4-FFF2-40B4-BE49-F238E27FC236}">
                  <a16:creationId xmlns:a16="http://schemas.microsoft.com/office/drawing/2014/main" id="{EDD0D1E4-DFCA-4DF0-9D37-571A5F529F0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useBgFill="1">
        <p:nvSpPr>
          <p:cNvPr id="115" name="Rectangle 114">
            <a:extLst>
              <a:ext uri="{FF2B5EF4-FFF2-40B4-BE49-F238E27FC236}">
                <a16:creationId xmlns:a16="http://schemas.microsoft.com/office/drawing/2014/main" id="{E8035907-EB9C-4E11-8A9B-D25B0AD8D74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B3B81A8-0A15-457B-B0E2-BC25487C3F1E}"/>
              </a:ext>
            </a:extLst>
          </p:cNvPr>
          <p:cNvSpPr>
            <a:spLocks noGrp="1"/>
          </p:cNvSpPr>
          <p:nvPr>
            <p:ph type="title"/>
          </p:nvPr>
        </p:nvSpPr>
        <p:spPr>
          <a:xfrm>
            <a:off x="643467" y="643467"/>
            <a:ext cx="6516241" cy="3849020"/>
          </a:xfrm>
        </p:spPr>
        <p:txBody>
          <a:bodyPr vert="horz" lIns="91440" tIns="45720" rIns="91440" bIns="45720" rtlCol="0" anchor="b">
            <a:normAutofit/>
          </a:bodyPr>
          <a:lstStyle/>
          <a:p>
            <a:pPr algn="r">
              <a:lnSpc>
                <a:spcPct val="80000"/>
              </a:lnSpc>
            </a:pPr>
            <a:r>
              <a:rPr lang="en-US" sz="8800" b="1">
                <a:blipFill dpi="0" rotWithShape="1">
                  <a:blip r:embed="rId6"/>
                  <a:srcRect/>
                  <a:tile tx="6350" ty="-127000" sx="65000" sy="64000" flip="none" algn="tl"/>
                </a:blipFill>
                <a:latin typeface="Cambria" panose="02040503050406030204" pitchFamily="18" charset="0"/>
                <a:ea typeface="Cambria" panose="02040503050406030204" pitchFamily="18" charset="0"/>
                <a:cs typeface="Calibri" panose="020F0502020204030204" pitchFamily="34" charset="0"/>
              </a:rPr>
              <a:t>Thiệt hại</a:t>
            </a:r>
          </a:p>
        </p:txBody>
      </p:sp>
      <p:sp>
        <p:nvSpPr>
          <p:cNvPr id="117" name="Rectangle 116">
            <a:extLst>
              <a:ext uri="{FF2B5EF4-FFF2-40B4-BE49-F238E27FC236}">
                <a16:creationId xmlns:a16="http://schemas.microsoft.com/office/drawing/2014/main" id="{D9C69FA7-0958-4ED9-A0DF-E87A0C137B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9" name="Freeform: Shape 118">
            <a:extLst>
              <a:ext uri="{FF2B5EF4-FFF2-40B4-BE49-F238E27FC236}">
                <a16:creationId xmlns:a16="http://schemas.microsoft.com/office/drawing/2014/main" id="{2399E32A-F900-43E6-8B7A-F5B4BF1A318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03310" y="1673352"/>
            <a:ext cx="3502152" cy="3502152"/>
          </a:xfrm>
          <a:custGeom>
            <a:avLst/>
            <a:gdLst>
              <a:gd name="connsiteX0" fmla="*/ 1751076 w 3502152"/>
              <a:gd name="connsiteY0" fmla="*/ 228600 h 3502152"/>
              <a:gd name="connsiteX1" fmla="*/ 228600 w 3502152"/>
              <a:gd name="connsiteY1" fmla="*/ 1751076 h 3502152"/>
              <a:gd name="connsiteX2" fmla="*/ 1751076 w 3502152"/>
              <a:gd name="connsiteY2" fmla="*/ 3273552 h 3502152"/>
              <a:gd name="connsiteX3" fmla="*/ 3273552 w 3502152"/>
              <a:gd name="connsiteY3" fmla="*/ 1751076 h 3502152"/>
              <a:gd name="connsiteX4" fmla="*/ 1751076 w 3502152"/>
              <a:gd name="connsiteY4" fmla="*/ 228600 h 3502152"/>
              <a:gd name="connsiteX5" fmla="*/ 1751076 w 3502152"/>
              <a:gd name="connsiteY5" fmla="*/ 0 h 3502152"/>
              <a:gd name="connsiteX6" fmla="*/ 3502152 w 3502152"/>
              <a:gd name="connsiteY6" fmla="*/ 1751076 h 3502152"/>
              <a:gd name="connsiteX7" fmla="*/ 1751076 w 3502152"/>
              <a:gd name="connsiteY7" fmla="*/ 3502152 h 3502152"/>
              <a:gd name="connsiteX8" fmla="*/ 0 w 3502152"/>
              <a:gd name="connsiteY8" fmla="*/ 1751076 h 3502152"/>
              <a:gd name="connsiteX9" fmla="*/ 1751076 w 3502152"/>
              <a:gd name="connsiteY9" fmla="*/ 0 h 350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02152" h="3502152">
                <a:moveTo>
                  <a:pt x="1751076" y="228600"/>
                </a:moveTo>
                <a:cubicBezTo>
                  <a:pt x="910236" y="228600"/>
                  <a:pt x="228600" y="910236"/>
                  <a:pt x="228600" y="1751076"/>
                </a:cubicBezTo>
                <a:cubicBezTo>
                  <a:pt x="228600" y="2591916"/>
                  <a:pt x="910236" y="3273552"/>
                  <a:pt x="1751076" y="3273552"/>
                </a:cubicBezTo>
                <a:cubicBezTo>
                  <a:pt x="2591916" y="3273552"/>
                  <a:pt x="3273552" y="2591916"/>
                  <a:pt x="3273552" y="1751076"/>
                </a:cubicBezTo>
                <a:cubicBezTo>
                  <a:pt x="3273552" y="910236"/>
                  <a:pt x="2591916" y="228600"/>
                  <a:pt x="1751076" y="228600"/>
                </a:cubicBezTo>
                <a:close/>
                <a:moveTo>
                  <a:pt x="1751076" y="0"/>
                </a:moveTo>
                <a:cubicBezTo>
                  <a:pt x="2718169" y="0"/>
                  <a:pt x="3502152" y="783983"/>
                  <a:pt x="3502152" y="1751076"/>
                </a:cubicBezTo>
                <a:cubicBezTo>
                  <a:pt x="3502152" y="2718169"/>
                  <a:pt x="2718169" y="3502152"/>
                  <a:pt x="1751076" y="3502152"/>
                </a:cubicBezTo>
                <a:cubicBezTo>
                  <a:pt x="783983" y="3502152"/>
                  <a:pt x="0" y="2718169"/>
                  <a:pt x="0" y="1751076"/>
                </a:cubicBezTo>
                <a:cubicBezTo>
                  <a:pt x="0" y="783983"/>
                  <a:pt x="783983" y="0"/>
                  <a:pt x="175107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Zoom">
            <a:hlinkClick r:id="" action="ppaction://media"/>
            <a:extLst>
              <a:ext uri="{FF2B5EF4-FFF2-40B4-BE49-F238E27FC236}">
                <a16:creationId xmlns:a16="http://schemas.microsoft.com/office/drawing/2014/main" id="{5BFDB9CB-1025-4E71-8036-BFF6276207A9}"/>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739986" y="2910078"/>
            <a:ext cx="1828800" cy="1028699"/>
          </a:xfrm>
          <a:prstGeom prst="rect">
            <a:avLst/>
          </a:prstGeom>
        </p:spPr>
      </p:pic>
      <p:sp>
        <p:nvSpPr>
          <p:cNvPr id="4" name="Slide Number Placeholder 3">
            <a:extLst>
              <a:ext uri="{FF2B5EF4-FFF2-40B4-BE49-F238E27FC236}">
                <a16:creationId xmlns:a16="http://schemas.microsoft.com/office/drawing/2014/main" id="{7B2B034B-8530-4577-9CA8-EB0DA92CF251}"/>
              </a:ext>
            </a:extLst>
          </p:cNvPr>
          <p:cNvSpPr>
            <a:spLocks noGrp="1"/>
          </p:cNvSpPr>
          <p:nvPr>
            <p:ph type="sldNum" sz="quarter" idx="12"/>
          </p:nvPr>
        </p:nvSpPr>
        <p:spPr>
          <a:xfrm>
            <a:off x="11311003" y="6215530"/>
            <a:ext cx="713983" cy="479632"/>
          </a:xfrm>
        </p:spPr>
        <p:txBody>
          <a:bodyPr vert="horz" lIns="91440" tIns="45720" rIns="91440" bIns="45720" rtlCol="0" anchor="ctr">
            <a:normAutofit/>
          </a:bodyPr>
          <a:lstStyle/>
          <a:p>
            <a:pPr algn="l" defTabSz="914400">
              <a:lnSpc>
                <a:spcPct val="90000"/>
              </a:lnSpc>
              <a:spcAft>
                <a:spcPts val="600"/>
              </a:spcAft>
            </a:pPr>
            <a:fld id="{7EB18E63-3E77-49A9-A0F3-13766D8477D3}" type="slidenum">
              <a:rPr lang="en-US" sz="2800">
                <a:solidFill>
                  <a:schemeClr val="accent1"/>
                </a:solidFill>
              </a:rPr>
              <a:pPr algn="l" defTabSz="914400">
                <a:lnSpc>
                  <a:spcPct val="90000"/>
                </a:lnSpc>
                <a:spcAft>
                  <a:spcPts val="600"/>
                </a:spcAft>
              </a:pPr>
              <a:t>6</a:t>
            </a:fld>
            <a:endParaRPr lang="en-US" sz="2800">
              <a:solidFill>
                <a:schemeClr val="accent1"/>
              </a:solidFill>
            </a:endParaRPr>
          </a:p>
        </p:txBody>
      </p:sp>
      <p:pic>
        <p:nvPicPr>
          <p:cNvPr id="9" name="Picture 8" descr="A black sign with white letters&#10;&#10;Description automatically generated">
            <a:extLst>
              <a:ext uri="{FF2B5EF4-FFF2-40B4-BE49-F238E27FC236}">
                <a16:creationId xmlns:a16="http://schemas.microsoft.com/office/drawing/2014/main" id="{468B2E8E-CB5E-46BE-8332-A752608641AB}"/>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78366" y="127547"/>
            <a:ext cx="790576" cy="790576"/>
          </a:xfrm>
          <a:prstGeom prst="rect">
            <a:avLst/>
          </a:prstGeom>
        </p:spPr>
      </p:pic>
    </p:spTree>
    <p:extLst>
      <p:ext uri="{BB962C8B-B14F-4D97-AF65-F5344CB8AC3E}">
        <p14:creationId xmlns:p14="http://schemas.microsoft.com/office/powerpoint/2010/main" val="404360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6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118BA95-03E7-41B7-B442-0AF8C0A7FF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Content Placeholder 6">
            <a:extLst>
              <a:ext uri="{FF2B5EF4-FFF2-40B4-BE49-F238E27FC236}">
                <a16:creationId xmlns:a16="http://schemas.microsoft.com/office/drawing/2014/main" id="{07757659-D1B7-44E7-A761-17C526FB3C35}"/>
              </a:ext>
            </a:extLst>
          </p:cNvPr>
          <p:cNvSpPr>
            <a:spLocks noGrp="1"/>
          </p:cNvSpPr>
          <p:nvPr>
            <p:ph idx="1"/>
          </p:nvPr>
        </p:nvSpPr>
        <p:spPr>
          <a:xfrm>
            <a:off x="1069850" y="844902"/>
            <a:ext cx="5818858" cy="5168196"/>
          </a:xfrm>
        </p:spPr>
        <p:txBody>
          <a:bodyPr anchor="ctr">
            <a:normAutofit lnSpcReduction="10000"/>
          </a:bodyPr>
          <a:lstStyle/>
          <a:p>
            <a:pPr algn="just"/>
            <a:r>
              <a:rPr lang="vi-VN" sz="2400">
                <a:latin typeface="Times New Roman (Body)"/>
              </a:rPr>
              <a:t>Zoom </a:t>
            </a:r>
            <a:r>
              <a:rPr lang="en-US" sz="2400">
                <a:latin typeface="Times New Roman (Body)"/>
              </a:rPr>
              <a:t>buộc </a:t>
            </a:r>
            <a:r>
              <a:rPr lang="vi-VN" sz="2400">
                <a:latin typeface="Times New Roman (Body)"/>
              </a:rPr>
              <a:t>phải thực hiện đóng băng các bản cập nhật tính năng của nó, thay vào đó tập trung dò và khắc phục các vấn đề về bảo mật cũng như quyền riêng tư.</a:t>
            </a:r>
            <a:endParaRPr lang="en-US" sz="2400">
              <a:latin typeface="Times New Roman (Body)"/>
            </a:endParaRPr>
          </a:p>
          <a:p>
            <a:pPr algn="just"/>
            <a:r>
              <a:rPr lang="en-US" sz="2400">
                <a:latin typeface="Times New Roman (Body)"/>
              </a:rPr>
              <a:t>Trong 90 ngày tới, công ty cam kết sẽ dành các nguồn lực cần thiết để xác định, giải quyết và khắc phục các vấn đề này một cách chủ động, họ cũng cam kết sẽ chia sẻ minh bạch thông tin trong suốt quá trình này.</a:t>
            </a:r>
          </a:p>
          <a:p>
            <a:pPr algn="just"/>
            <a:r>
              <a:rPr lang="vi-VN" sz="2400">
                <a:latin typeface="Times New Roman (Body)"/>
              </a:rPr>
              <a:t>Ngoài ra, Zoom cho biết họ đang lên kế hoạch đánh giá toàn diện cho các bên thứ ba để đảm bảo tính khách quan và an toàn trong tình huống phát sinh lượng người dùng mới khổng lồ này.</a:t>
            </a:r>
          </a:p>
        </p:txBody>
      </p:sp>
      <p:sp>
        <p:nvSpPr>
          <p:cNvPr id="16" name="Rectangle 15">
            <a:extLst>
              <a:ext uri="{FF2B5EF4-FFF2-40B4-BE49-F238E27FC236}">
                <a16:creationId xmlns:a16="http://schemas.microsoft.com/office/drawing/2014/main" id="{AD9B3EAD-A2B3-42C4-927C-3455E3E69EE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3" y="3388659"/>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8" name="Group 17">
            <a:extLst>
              <a:ext uri="{FF2B5EF4-FFF2-40B4-BE49-F238E27FC236}">
                <a16:creationId xmlns:a16="http://schemas.microsoft.com/office/drawing/2014/main" id="{4BF9B298-BC35-4C0F-8301-5D63A1E6D281}"/>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42859" y="1679571"/>
            <a:ext cx="3498864" cy="3498858"/>
            <a:chOff x="7942859" y="1679571"/>
            <a:chExt cx="3498864" cy="3498858"/>
          </a:xfrm>
        </p:grpSpPr>
        <p:sp>
          <p:nvSpPr>
            <p:cNvPr id="19" name="Oval 18">
              <a:extLst>
                <a:ext uri="{FF2B5EF4-FFF2-40B4-BE49-F238E27FC236}">
                  <a16:creationId xmlns:a16="http://schemas.microsoft.com/office/drawing/2014/main" id="{059D8741-EAD6-41B1-A882-70D70FC3582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7942859" y="1679571"/>
              <a:ext cx="3498864" cy="3498858"/>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0" name="Oval 19">
              <a:extLst>
                <a:ext uri="{FF2B5EF4-FFF2-40B4-BE49-F238E27FC236}">
                  <a16:creationId xmlns:a16="http://schemas.microsoft.com/office/drawing/2014/main" id="{45444F36-3103-4D11-A25F-C054D4606DA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8127958"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FB3B81A8-0A15-457B-B0E2-BC25487C3F1E}"/>
              </a:ext>
            </a:extLst>
          </p:cNvPr>
          <p:cNvSpPr>
            <a:spLocks noGrp="1"/>
          </p:cNvSpPr>
          <p:nvPr>
            <p:ph type="title"/>
          </p:nvPr>
        </p:nvSpPr>
        <p:spPr>
          <a:xfrm>
            <a:off x="8371968" y="2376862"/>
            <a:ext cx="2640646" cy="2104273"/>
          </a:xfrm>
          <a:noFill/>
        </p:spPr>
        <p:txBody>
          <a:bodyPr>
            <a:normAutofit/>
          </a:bodyPr>
          <a:lstStyle/>
          <a:p>
            <a:pPr algn="ctr"/>
            <a:r>
              <a:rPr lang="en-US" sz="6000" b="1">
                <a:solidFill>
                  <a:schemeClr val="bg1">
                    <a:shade val="97000"/>
                    <a:satMod val="150000"/>
                  </a:schemeClr>
                </a:solidFill>
                <a:latin typeface="Cambria" panose="02040503050406030204" pitchFamily="18" charset="0"/>
                <a:ea typeface="Cambria" panose="02040503050406030204" pitchFamily="18" charset="0"/>
              </a:rPr>
              <a:t>KHẮC PHỤC</a:t>
            </a:r>
          </a:p>
        </p:txBody>
      </p:sp>
      <p:sp>
        <p:nvSpPr>
          <p:cNvPr id="3" name="Slide Number Placeholder 2">
            <a:extLst>
              <a:ext uri="{FF2B5EF4-FFF2-40B4-BE49-F238E27FC236}">
                <a16:creationId xmlns:a16="http://schemas.microsoft.com/office/drawing/2014/main" id="{55765ADB-1CC3-473B-B2AE-53F7A9E6AE25}"/>
              </a:ext>
            </a:extLst>
          </p:cNvPr>
          <p:cNvSpPr>
            <a:spLocks noGrp="1"/>
          </p:cNvSpPr>
          <p:nvPr>
            <p:ph type="sldNum" sz="quarter" idx="12"/>
          </p:nvPr>
        </p:nvSpPr>
        <p:spPr>
          <a:xfrm>
            <a:off x="11311128" y="6272784"/>
            <a:ext cx="640080" cy="365125"/>
          </a:xfrm>
        </p:spPr>
        <p:txBody>
          <a:bodyPr>
            <a:normAutofit/>
          </a:bodyPr>
          <a:lstStyle/>
          <a:p>
            <a:pPr>
              <a:lnSpc>
                <a:spcPct val="90000"/>
              </a:lnSpc>
              <a:spcAft>
                <a:spcPts val="600"/>
              </a:spcAft>
            </a:pPr>
            <a:fld id="{7EB18E63-3E77-49A9-A0F3-13766D8477D3}" type="slidenum">
              <a:rPr lang="en-US" sz="1900">
                <a:solidFill>
                  <a:schemeClr val="accent1"/>
                </a:solidFill>
              </a:rPr>
              <a:pPr>
                <a:lnSpc>
                  <a:spcPct val="90000"/>
                </a:lnSpc>
                <a:spcAft>
                  <a:spcPts val="600"/>
                </a:spcAft>
              </a:pPr>
              <a:t>7</a:t>
            </a:fld>
            <a:endParaRPr lang="en-US" sz="1900">
              <a:solidFill>
                <a:schemeClr val="accent1"/>
              </a:solidFill>
            </a:endParaRPr>
          </a:p>
        </p:txBody>
      </p:sp>
      <p:pic>
        <p:nvPicPr>
          <p:cNvPr id="9" name="Picture 8" descr="A black sign with white letters&#10;&#10;Description automatically generated">
            <a:extLst>
              <a:ext uri="{FF2B5EF4-FFF2-40B4-BE49-F238E27FC236}">
                <a16:creationId xmlns:a16="http://schemas.microsoft.com/office/drawing/2014/main" id="{468B2E8E-CB5E-46BE-8332-A752608641AB}"/>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8366" y="127547"/>
            <a:ext cx="790576" cy="790576"/>
          </a:xfrm>
          <a:prstGeom prst="rect">
            <a:avLst/>
          </a:prstGeom>
        </p:spPr>
      </p:pic>
    </p:spTree>
    <p:extLst>
      <p:ext uri="{BB962C8B-B14F-4D97-AF65-F5344CB8AC3E}">
        <p14:creationId xmlns:p14="http://schemas.microsoft.com/office/powerpoint/2010/main" val="214219026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DA90C30-B990-4CCA-B584-40F864DA3A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4527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15AC1-A781-4A96-A798-646ACCA6EFF8}"/>
              </a:ext>
            </a:extLst>
          </p:cNvPr>
          <p:cNvSpPr>
            <a:spLocks noGrp="1"/>
          </p:cNvSpPr>
          <p:nvPr>
            <p:ph type="title"/>
          </p:nvPr>
        </p:nvSpPr>
        <p:spPr>
          <a:xfrm>
            <a:off x="1000039" y="137030"/>
            <a:ext cx="5339339" cy="854361"/>
          </a:xfrm>
        </p:spPr>
        <p:txBody>
          <a:bodyPr>
            <a:normAutofit/>
          </a:bodyPr>
          <a:lstStyle/>
          <a:p>
            <a:r>
              <a:rPr lang="en-US" sz="4000" b="1">
                <a:latin typeface="Cambria" panose="02040503050406030204" pitchFamily="18" charset="0"/>
                <a:ea typeface="Cambria" panose="02040503050406030204" pitchFamily="18" charset="0"/>
              </a:rPr>
              <a:t>Nguồn tham khảo:</a:t>
            </a:r>
          </a:p>
        </p:txBody>
      </p:sp>
      <p:sp>
        <p:nvSpPr>
          <p:cNvPr id="3" name="Content Placeholder 2">
            <a:extLst>
              <a:ext uri="{FF2B5EF4-FFF2-40B4-BE49-F238E27FC236}">
                <a16:creationId xmlns:a16="http://schemas.microsoft.com/office/drawing/2014/main" id="{94CA9FF9-50A7-4D78-91A7-9930DA9DC0EF}"/>
              </a:ext>
            </a:extLst>
          </p:cNvPr>
          <p:cNvSpPr>
            <a:spLocks noGrp="1"/>
          </p:cNvSpPr>
          <p:nvPr>
            <p:ph idx="1"/>
          </p:nvPr>
        </p:nvSpPr>
        <p:spPr>
          <a:xfrm>
            <a:off x="382275" y="991391"/>
            <a:ext cx="6743845" cy="5646518"/>
          </a:xfrm>
        </p:spPr>
        <p:txBody>
          <a:bodyPr>
            <a:noAutofit/>
          </a:bodyPr>
          <a:lstStyle/>
          <a:p>
            <a:r>
              <a:rPr lang="en-US" sz="1500">
                <a:hlinkClick r:id="rId4"/>
              </a:rPr>
              <a:t>https://thehackernews.com/2020/04/zoom-windows-password.html?fbclid=IwAR08z_ROxnhQQ8QWs6X6vJGkIr7dIbIkhr2Q01lXaO_jHVSkI5asIw17x8E</a:t>
            </a:r>
            <a:endParaRPr lang="en-US" sz="1500">
              <a:hlinkClick r:id="rId5"/>
            </a:endParaRPr>
          </a:p>
          <a:p>
            <a:r>
              <a:rPr lang="en-US" sz="1500">
                <a:hlinkClick r:id="rId5"/>
              </a:rPr>
              <a:t>https://vtv.vn/chuyen-dong-24h/nguy-co-tan-cong-mang-trong-ung-dung-zoom-20200405191813531.htm</a:t>
            </a:r>
            <a:endParaRPr lang="en-US" sz="1500"/>
          </a:p>
          <a:p>
            <a:r>
              <a:rPr lang="en-US" sz="1500">
                <a:hlinkClick r:id="rId6"/>
              </a:rPr>
              <a:t>https://securitydaily.net/lo-hong-tren-ung-dung-zoom-cho-phep-tin-tac-danh-cap-mat-khau-windows/?fbclid=IwAR1IfkEOxTpHwDbe-mDs0Q1LIuIQC8R-ninLBD4fqGSMGAmo49NwDRwSuS4</a:t>
            </a:r>
            <a:endParaRPr lang="en-US" sz="1500"/>
          </a:p>
          <a:p>
            <a:r>
              <a:rPr lang="en-US" sz="1500">
                <a:hlinkClick r:id="rId7"/>
              </a:rPr>
              <a:t>https://www.vietsunshine.com.vn/2020/04/03/hacker-co-the-khai-thac-lo-hong-cua-zoom-de-danh-cap-mat-khau-windows/</a:t>
            </a:r>
            <a:endParaRPr lang="en-US" sz="1500"/>
          </a:p>
          <a:p>
            <a:r>
              <a:rPr lang="en-US" sz="1500">
                <a:hlinkClick r:id="rId8"/>
              </a:rPr>
              <a:t>https://www.vietsunshine.com.vn/2019/07/09/lo-hong-trong-zoom-cho-phep-hacker-chiem-quyen-mac-webcams/</a:t>
            </a:r>
            <a:endParaRPr lang="en-US" sz="1500"/>
          </a:p>
          <a:p>
            <a:r>
              <a:rPr lang="en-US" sz="1500">
                <a:hlinkClick r:id="rId9"/>
              </a:rPr>
              <a:t>https://baomoi.com/ung-dung-cuoc-goi-truc-tuyen-zoom-dinh-lo-hong-bao-mat-nghiem-trong/c/34546141.epi</a:t>
            </a:r>
            <a:endParaRPr lang="en-US" sz="1500"/>
          </a:p>
          <a:p>
            <a:r>
              <a:rPr lang="en-US" sz="1500">
                <a:hlinkClick r:id="rId10"/>
              </a:rPr>
              <a:t>https://www.techsignin.com/tintuc/ung-dung-zoom-tren-windows-dinh-loi-bao-mat/</a:t>
            </a:r>
            <a:endParaRPr lang="en-US" sz="1500"/>
          </a:p>
          <a:p>
            <a:r>
              <a:rPr lang="en-US" sz="1500">
                <a:hlinkClick r:id="rId11"/>
              </a:rPr>
              <a:t>https://thanhnien.vn/cong-nghe/zoom-ngung-cap-nhat-tinh-nang-moi-de-khac-phuc-bao-mat-1205393.html</a:t>
            </a:r>
            <a:endParaRPr lang="en-US" sz="1500"/>
          </a:p>
          <a:p>
            <a:r>
              <a:rPr lang="en-US" sz="1500">
                <a:hlinkClick r:id="rId12"/>
              </a:rPr>
              <a:t>https://vnexpress.net/so-hoa/ceo-zoom-xin-loi-vi-su-co-bao-mat-4078936.html</a:t>
            </a:r>
            <a:endParaRPr lang="en-US" sz="1500"/>
          </a:p>
        </p:txBody>
      </p:sp>
      <p:pic>
        <p:nvPicPr>
          <p:cNvPr id="8" name="Graphic 7" descr="Map with pin">
            <a:extLst>
              <a:ext uri="{FF2B5EF4-FFF2-40B4-BE49-F238E27FC236}">
                <a16:creationId xmlns:a16="http://schemas.microsoft.com/office/drawing/2014/main" id="{53EEE382-4EF9-43CD-BF17-20B25B02115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8203460" y="1595727"/>
            <a:ext cx="3369177" cy="3369177"/>
          </a:xfrm>
          <a:prstGeom prst="rect">
            <a:avLst/>
          </a:prstGeom>
        </p:spPr>
      </p:pic>
      <p:grpSp>
        <p:nvGrpSpPr>
          <p:cNvPr id="13" name="Group 12">
            <a:extLst>
              <a:ext uri="{FF2B5EF4-FFF2-40B4-BE49-F238E27FC236}">
                <a16:creationId xmlns:a16="http://schemas.microsoft.com/office/drawing/2014/main" id="{D060B936-2771-48DC-842C-14EE9318E3E2}"/>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DB4EC8B4-4BB2-45C2-A68A-28E36AC10E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1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 name="Oval 14">
              <a:extLst>
                <a:ext uri="{FF2B5EF4-FFF2-40B4-BE49-F238E27FC236}">
                  <a16:creationId xmlns:a16="http://schemas.microsoft.com/office/drawing/2014/main" id="{1431D296-F8F1-41C3-A211-E83E243C51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59184349-A2AD-48EF-AA5E-D331015DBEDB}"/>
              </a:ext>
            </a:extLst>
          </p:cNvPr>
          <p:cNvSpPr>
            <a:spLocks noGrp="1"/>
          </p:cNvSpPr>
          <p:nvPr>
            <p:ph type="sldNum" sz="quarter" idx="12"/>
          </p:nvPr>
        </p:nvSpPr>
        <p:spPr>
          <a:xfrm>
            <a:off x="11311128" y="6272784"/>
            <a:ext cx="640080" cy="365125"/>
          </a:xfrm>
        </p:spPr>
        <p:txBody>
          <a:bodyPr>
            <a:normAutofit/>
          </a:bodyPr>
          <a:lstStyle/>
          <a:p>
            <a:pPr>
              <a:spcAft>
                <a:spcPts val="600"/>
              </a:spcAft>
            </a:pPr>
            <a:fld id="{7EB18E63-3E77-49A9-A0F3-13766D8477D3}" type="slidenum">
              <a:rPr lang="en-US" smtClean="0"/>
              <a:pPr>
                <a:spcAft>
                  <a:spcPts val="600"/>
                </a:spcAft>
              </a:pPr>
              <a:t>8</a:t>
            </a:fld>
            <a:endParaRPr lang="en-US"/>
          </a:p>
        </p:txBody>
      </p:sp>
      <p:pic>
        <p:nvPicPr>
          <p:cNvPr id="6" name="Picture 5" descr="A black sign with white letters&#10;&#10;Description automatically generated">
            <a:extLst>
              <a:ext uri="{FF2B5EF4-FFF2-40B4-BE49-F238E27FC236}">
                <a16:creationId xmlns:a16="http://schemas.microsoft.com/office/drawing/2014/main" id="{788CF3C8-9A75-4036-92C1-784CE5B8F205}"/>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114369" y="110045"/>
            <a:ext cx="771301" cy="771301"/>
          </a:xfrm>
          <a:prstGeom prst="rect">
            <a:avLst/>
          </a:prstGeom>
        </p:spPr>
      </p:pic>
    </p:spTree>
    <p:extLst>
      <p:ext uri="{BB962C8B-B14F-4D97-AF65-F5344CB8AC3E}">
        <p14:creationId xmlns:p14="http://schemas.microsoft.com/office/powerpoint/2010/main" val="2050333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466</Words>
  <Application>Microsoft Office PowerPoint</Application>
  <PresentationFormat>Widescreen</PresentationFormat>
  <Paragraphs>38</Paragraphs>
  <Slides>8</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Calibri</vt:lpstr>
      <vt:lpstr>Cambria</vt:lpstr>
      <vt:lpstr>Rockwell</vt:lpstr>
      <vt:lpstr>Rockwell Condensed</vt:lpstr>
      <vt:lpstr>Rockwell Extra Bold</vt:lpstr>
      <vt:lpstr>Times New Roman</vt:lpstr>
      <vt:lpstr>Times New Roman (Body)</vt:lpstr>
      <vt:lpstr>Wingdings</vt:lpstr>
      <vt:lpstr>Wood Type</vt:lpstr>
      <vt:lpstr>Lỗ hổng bảo mật của zoom</vt:lpstr>
      <vt:lpstr>Thông tin Bug</vt:lpstr>
      <vt:lpstr>Thông tin Bug</vt:lpstr>
      <vt:lpstr>Nguyên nhân</vt:lpstr>
      <vt:lpstr>Nguyên nhân</vt:lpstr>
      <vt:lpstr>Thiệt hại</vt:lpstr>
      <vt:lpstr>KHẮC PHỤC</vt:lpstr>
      <vt:lpstr>Nguồn 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Lỗ hổng bảo mật của zoom</dc:title>
  <dc:creator>Vương Thiên Anh</dc:creator>
  <cp:lastModifiedBy>HB</cp:lastModifiedBy>
  <cp:revision>7</cp:revision>
  <dcterms:created xsi:type="dcterms:W3CDTF">2020-04-06T04:00:08Z</dcterms:created>
  <dcterms:modified xsi:type="dcterms:W3CDTF">2020-04-06T06:29:42Z</dcterms:modified>
</cp:coreProperties>
</file>